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8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F9C6D"/>
    <a:srgbClr val="DF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E0ED5-0600-4032-8B94-022F0DE38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CD23A7-C400-4D8C-9701-D36ED1346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77FFE3-59BC-4F81-9105-15F97B45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C33788-DDED-413E-9BC6-6F12B75F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0513B3-A7C8-404F-B650-F8A9647F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77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D60BC1-D64A-4319-BADF-9F2985B0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D4FB0A-8F8C-4056-9AA6-8CF8F1B99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06D59B-4F5F-41A8-8414-F47578FE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04488-38C2-4770-B681-66DD4690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BB41A7-BA3D-461E-A8A5-038A5C1C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58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6691E2-2B39-436D-BC53-8C2824E53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3ABB6D-C85E-4075-89DD-1F56C0DDE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43F3C5-3F4F-46BE-B87D-2E43653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316FCF-12D7-446F-B9B3-6E967C1B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346889-3355-45C7-8307-0358A845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ED4BC-E80E-449D-9B35-3EDB5815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656E0-8720-4D9E-8AD3-5A1649D56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50BE3-BA44-4635-89A0-4DFE504E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288A6-431E-447B-A5C5-10F0E70F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E02E07-3920-4537-B000-DDD374F7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01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08B4D-0440-4E9C-9A0B-E155EAC2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4A5CBB-BE70-427E-A2D4-8FEC99A71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88B212-5ADC-441C-9DE8-FD0EE790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B4696-3AEA-478E-9F85-10C57322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C4BD29-CDF7-4503-86DA-961E056C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0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60F7A-8E0C-447D-B9D9-C319E8F8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6CDF1-F7A5-4D07-9BDA-A58B461DF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ABEED1-D426-46A3-9CF0-74AB3699A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EA13FD-6E2E-4983-AC31-2A39618E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08444C-219E-465C-953C-D37A4041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5C2588-8839-4EDF-93E2-FC164806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22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D2B8A-462B-4D9B-99A1-B59E4BA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C6B2F1-FF79-45A8-8F14-5226B751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0006A4-8EDB-482D-91EE-F95E4BDB1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2FD1BC-0A37-403E-8937-49AC61C32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B04A35-C248-4C3A-AE94-F7D3C36E4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36125C-21D9-4C58-B621-7A29A11C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1DE155-C5DC-426B-852C-F31EF3B9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51B28D-5C34-4C28-9BB3-919D302D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D4F1C-A7B0-4EE7-835F-687FE457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9E8F3F-461B-4492-8DE3-014BB121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2884EE-0D11-4FCF-901D-EA4834E5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5A0294-6982-49C8-8EF5-CB46EA5E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17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AB1F81-A7DD-4633-813F-966A75A0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9EAACD-0B6A-4782-A5AF-EBA68B0C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E085EF-EDCC-41CF-ADEE-6E15F5FD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3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300B5-D7B3-42B3-8019-CF6D670E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909A21-05F1-455B-AD41-03A85CD7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231A89-B76C-49DF-BD55-A054BE776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843544-7318-48D6-8A38-DD502E6F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8F68A0-DA65-4375-9CCB-FBE74405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7CE69E-2C18-4CE7-B824-ADE2455A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42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E5122-383F-479F-A2F1-0146E5CC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BADDCC-C75A-462F-90D2-47EA53068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6FA24E-02B3-44C8-B80C-D345804B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AEECEA-989A-4F28-913C-281D84D4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E336BF-C0A0-4E8D-8D80-6C506CC3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8FD9FA-CCEA-4921-98DD-3DE8A8BA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5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D8F759-F37C-4ED2-B7BC-8EC1E0C9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00D2F6-7A5F-484A-AC81-4E22D82F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9986A-43D7-4DD3-A3E0-3399FDFB5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F430-E191-40B5-991D-37D29E15427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4F061-92C0-4A7C-82A4-D22330A95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3AF857-12D8-412D-B7F0-BF24525E3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0238-1CBD-46E0-A423-3AF022C9D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12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C8B4629-DCAB-4BE0-92C1-9FEC26310A9F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A254372E-3299-442A-B93E-05AD39CE8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9C14DD2-5AFE-44B6-B39C-EE2A7070B6C1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4E47856-1247-4A07-BB55-7BF5E086C5E5}"/>
              </a:ext>
            </a:extLst>
          </p:cNvPr>
          <p:cNvSpPr txBox="1"/>
          <p:nvPr/>
        </p:nvSpPr>
        <p:spPr>
          <a:xfrm>
            <a:off x="3013787" y="1819469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厦门大学创新网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7F3802-EC1B-4039-AB7F-5004F1306790}"/>
              </a:ext>
            </a:extLst>
          </p:cNvPr>
          <p:cNvSpPr txBox="1"/>
          <p:nvPr/>
        </p:nvSpPr>
        <p:spPr>
          <a:xfrm>
            <a:off x="2925900" y="223544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/>
              <a:t>学业竞赛使用指南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3FE2CB-5CD7-4428-9D8D-5C0D72628EDA}"/>
              </a:ext>
            </a:extLst>
          </p:cNvPr>
          <p:cNvSpPr txBox="1"/>
          <p:nvPr/>
        </p:nvSpPr>
        <p:spPr>
          <a:xfrm>
            <a:off x="6311442" y="371292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/>
              <a:t>黄玺</a:t>
            </a:r>
            <a:endParaRPr lang="en-US" altLang="zh-CN" dirty="0"/>
          </a:p>
          <a:p>
            <a:pPr algn="r"/>
            <a:r>
              <a:rPr lang="zh-CN" altLang="en-US" dirty="0"/>
              <a:t>厦门米雀软件科技有限公司</a:t>
            </a:r>
            <a:endParaRPr lang="en-US" altLang="zh-CN" dirty="0"/>
          </a:p>
          <a:p>
            <a:pPr algn="r"/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01372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在负责老师录入获奖结果后，逐条确认对应的内容。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79E85E4-6C98-4430-A912-7B061C3C0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1132" y="1560200"/>
            <a:ext cx="9352547" cy="4385625"/>
          </a:xfrm>
          <a:custGeom>
            <a:avLst/>
            <a:gdLst>
              <a:gd name="connsiteX0" fmla="*/ 0 w 10736424"/>
              <a:gd name="connsiteY0" fmla="*/ 0 h 5374727"/>
              <a:gd name="connsiteX1" fmla="*/ 10736424 w 10736424"/>
              <a:gd name="connsiteY1" fmla="*/ 0 h 5374727"/>
              <a:gd name="connsiteX2" fmla="*/ 10736424 w 10736424"/>
              <a:gd name="connsiteY2" fmla="*/ 5374727 h 5374727"/>
              <a:gd name="connsiteX3" fmla="*/ 0 w 10736424"/>
              <a:gd name="connsiteY3" fmla="*/ 5374727 h 53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727">
                <a:moveTo>
                  <a:pt x="0" y="0"/>
                </a:moveTo>
                <a:lnTo>
                  <a:pt x="10736424" y="0"/>
                </a:lnTo>
                <a:lnTo>
                  <a:pt x="10736424" y="5374727"/>
                </a:lnTo>
                <a:lnTo>
                  <a:pt x="0" y="5374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5786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928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如果只需要修改某一条数据，也可以不用</a:t>
            </a:r>
            <a:r>
              <a:rPr lang="en-US" altLang="zh-CN" dirty="0"/>
              <a:t>Excel</a:t>
            </a:r>
            <a:r>
              <a:rPr lang="zh-CN" altLang="en-US" dirty="0"/>
              <a:t>。点击“</a:t>
            </a:r>
            <a:r>
              <a:rPr lang="en-US" altLang="zh-CN" dirty="0"/>
              <a:t>[</a:t>
            </a:r>
            <a:r>
              <a:rPr lang="zh-CN" altLang="en-US" dirty="0"/>
              <a:t>修改</a:t>
            </a:r>
            <a:r>
              <a:rPr lang="en-US" altLang="zh-CN" dirty="0"/>
              <a:t>]</a:t>
            </a:r>
            <a:r>
              <a:rPr lang="zh-CN" altLang="en-US" dirty="0"/>
              <a:t>”按钮，在下方的页面中修改。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26F5F3A-1804-458E-8D0C-344EAD51CC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939" t="15102" b="6526"/>
          <a:stretch>
            <a:fillRect/>
          </a:stretch>
        </p:blipFill>
        <p:spPr>
          <a:xfrm>
            <a:off x="2735035" y="1505526"/>
            <a:ext cx="9352547" cy="4681949"/>
          </a:xfrm>
          <a:custGeom>
            <a:avLst/>
            <a:gdLst>
              <a:gd name="connsiteX0" fmla="*/ 0 w 10736424"/>
              <a:gd name="connsiteY0" fmla="*/ 0 h 5374727"/>
              <a:gd name="connsiteX1" fmla="*/ 10736424 w 10736424"/>
              <a:gd name="connsiteY1" fmla="*/ 0 h 5374727"/>
              <a:gd name="connsiteX2" fmla="*/ 10736424 w 10736424"/>
              <a:gd name="connsiteY2" fmla="*/ 5374727 h 5374727"/>
              <a:gd name="connsiteX3" fmla="*/ 0 w 10736424"/>
              <a:gd name="connsiteY3" fmla="*/ 5374727 h 53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727">
                <a:moveTo>
                  <a:pt x="0" y="0"/>
                </a:moveTo>
                <a:lnTo>
                  <a:pt x="10736424" y="0"/>
                </a:lnTo>
                <a:lnTo>
                  <a:pt x="10736424" y="5374727"/>
                </a:lnTo>
                <a:lnTo>
                  <a:pt x="0" y="537472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934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611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确认所有结果正确之后，点击“确认结果”。给予学生学分。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C040C7E-D200-4CCE-A68A-BF07C997D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1132" y="1560200"/>
            <a:ext cx="9352547" cy="43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A92673A-C100-4395-81DA-AE8BF15FB633}"/>
              </a:ext>
            </a:extLst>
          </p:cNvPr>
          <p:cNvSpPr txBox="1"/>
          <p:nvPr/>
        </p:nvSpPr>
        <p:spPr>
          <a:xfrm>
            <a:off x="3013787" y="1819469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厦门大学创新网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A092A57-E86F-4056-82CC-D05DCE105C45}"/>
              </a:ext>
            </a:extLst>
          </p:cNvPr>
          <p:cNvSpPr txBox="1"/>
          <p:nvPr/>
        </p:nvSpPr>
        <p:spPr>
          <a:xfrm>
            <a:off x="2925900" y="223544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/>
              <a:t>学业竞赛使用指南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FF49C3F-1B83-43F2-964B-4F83A5628F64}"/>
              </a:ext>
            </a:extLst>
          </p:cNvPr>
          <p:cNvSpPr txBox="1"/>
          <p:nvPr/>
        </p:nvSpPr>
        <p:spPr>
          <a:xfrm>
            <a:off x="5542000" y="34222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感谢观看</a:t>
            </a:r>
          </a:p>
        </p:txBody>
      </p:sp>
    </p:spTree>
    <p:extLst>
      <p:ext uri="{BB962C8B-B14F-4D97-AF65-F5344CB8AC3E}">
        <p14:creationId xmlns:p14="http://schemas.microsoft.com/office/powerpoint/2010/main" val="396568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CCE1CAF5-EF3C-4869-8494-CEFDCDF6F6D3}"/>
              </a:ext>
            </a:extLst>
          </p:cNvPr>
          <p:cNvSpPr txBox="1"/>
          <p:nvPr/>
        </p:nvSpPr>
        <p:spPr>
          <a:xfrm>
            <a:off x="382556" y="14928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目录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7CDB07-8CD2-4686-8253-9E683412971A}"/>
              </a:ext>
            </a:extLst>
          </p:cNvPr>
          <p:cNvGrpSpPr/>
          <p:nvPr/>
        </p:nvGrpSpPr>
        <p:grpSpPr>
          <a:xfrm>
            <a:off x="20" y="-5727699"/>
            <a:ext cx="12191980" cy="6856718"/>
            <a:chOff x="20" y="1282"/>
            <a:chExt cx="12191980" cy="6856718"/>
          </a:xfrm>
        </p:grpSpPr>
        <p:pic>
          <p:nvPicPr>
            <p:cNvPr id="11" name="图片 10" descr="湖边有绿色的房子&#10;&#10;描述已自动生成">
              <a:extLst>
                <a:ext uri="{FF2B5EF4-FFF2-40B4-BE49-F238E27FC236}">
                  <a16:creationId xmlns:a16="http://schemas.microsoft.com/office/drawing/2014/main" id="{3142EFF1-8A3B-46E4-8751-BD7CCDCC6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6E87C58-2FA5-4160-B190-860329225C25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0FBCC36-4112-46F9-B25F-3E6067ABACCF}"/>
              </a:ext>
            </a:extLst>
          </p:cNvPr>
          <p:cNvSpPr txBox="1"/>
          <p:nvPr/>
        </p:nvSpPr>
        <p:spPr>
          <a:xfrm>
            <a:off x="724115" y="219337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校级学业竞赛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08EA24-1EA2-45E7-8E51-08C22DF53229}"/>
              </a:ext>
            </a:extLst>
          </p:cNvPr>
          <p:cNvSpPr txBox="1"/>
          <p:nvPr/>
        </p:nvSpPr>
        <p:spPr>
          <a:xfrm>
            <a:off x="715052" y="2597211"/>
            <a:ext cx="3651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 </a:t>
            </a:r>
            <a:r>
              <a:rPr lang="zh-CN" altLang="en-US" dirty="0"/>
              <a:t>校外学业竞赛（学院组织入口）</a:t>
            </a:r>
            <a:endParaRPr lang="en-US" altLang="zh-CN" dirty="0"/>
          </a:p>
          <a:p>
            <a:r>
              <a:rPr lang="en-US" altLang="zh-CN" dirty="0"/>
              <a:t>3. </a:t>
            </a:r>
            <a:r>
              <a:rPr lang="zh-CN" altLang="en-US"/>
              <a:t>校外学业竞赛（个人参赛入口）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1611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12E410F-B5C4-44EA-B957-C0F7C0AEF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055" y="1864172"/>
            <a:ext cx="8949895" cy="4033341"/>
          </a:xfrm>
          <a:custGeom>
            <a:avLst/>
            <a:gdLst>
              <a:gd name="connsiteX0" fmla="*/ 0 w 10736424"/>
              <a:gd name="connsiteY0" fmla="*/ 0 h 5374433"/>
              <a:gd name="connsiteX1" fmla="*/ 10736424 w 10736424"/>
              <a:gd name="connsiteY1" fmla="*/ 0 h 5374433"/>
              <a:gd name="connsiteX2" fmla="*/ 10736424 w 10736424"/>
              <a:gd name="connsiteY2" fmla="*/ 5374433 h 5374433"/>
              <a:gd name="connsiteX3" fmla="*/ 0 w 10736424"/>
              <a:gd name="connsiteY3" fmla="*/ 5374433 h 537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433">
                <a:moveTo>
                  <a:pt x="0" y="0"/>
                </a:moveTo>
                <a:lnTo>
                  <a:pt x="10736424" y="0"/>
                </a:lnTo>
                <a:lnTo>
                  <a:pt x="10736424" y="5374433"/>
                </a:lnTo>
                <a:lnTo>
                  <a:pt x="0" y="5374433"/>
                </a:lnTo>
                <a:close/>
              </a:path>
            </a:pathLst>
          </a:cu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新建校级学业竞赛。</a:t>
            </a:r>
          </a:p>
        </p:txBody>
      </p:sp>
    </p:spTree>
    <p:extLst>
      <p:ext uri="{BB962C8B-B14F-4D97-AF65-F5344CB8AC3E}">
        <p14:creationId xmlns:p14="http://schemas.microsoft.com/office/powerpoint/2010/main" val="152173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12E410F-B5C4-44EA-B957-C0F7C0AEF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5324" y="1864172"/>
            <a:ext cx="7979356" cy="4033341"/>
          </a:xfrm>
          <a:custGeom>
            <a:avLst/>
            <a:gdLst>
              <a:gd name="connsiteX0" fmla="*/ 0 w 10736424"/>
              <a:gd name="connsiteY0" fmla="*/ 0 h 5374433"/>
              <a:gd name="connsiteX1" fmla="*/ 10736424 w 10736424"/>
              <a:gd name="connsiteY1" fmla="*/ 0 h 5374433"/>
              <a:gd name="connsiteX2" fmla="*/ 10736424 w 10736424"/>
              <a:gd name="connsiteY2" fmla="*/ 5374433 h 5374433"/>
              <a:gd name="connsiteX3" fmla="*/ 0 w 10736424"/>
              <a:gd name="connsiteY3" fmla="*/ 5374433 h 537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433">
                <a:moveTo>
                  <a:pt x="0" y="0"/>
                </a:moveTo>
                <a:lnTo>
                  <a:pt x="10736424" y="0"/>
                </a:lnTo>
                <a:lnTo>
                  <a:pt x="10736424" y="5374433"/>
                </a:lnTo>
                <a:lnTo>
                  <a:pt x="0" y="5374433"/>
                </a:lnTo>
                <a:close/>
              </a:path>
            </a:pathLst>
          </a:cu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确认竞赛库存在。如果不存在，则需要新建。</a:t>
            </a:r>
          </a:p>
        </p:txBody>
      </p:sp>
    </p:spTree>
    <p:extLst>
      <p:ext uri="{BB962C8B-B14F-4D97-AF65-F5344CB8AC3E}">
        <p14:creationId xmlns:p14="http://schemas.microsoft.com/office/powerpoint/2010/main" val="3375701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855530-AA39-43D1-AE4F-FC6BA84F5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79" y="1505526"/>
            <a:ext cx="7194853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新建完成后，等待对应负责老师填写信息。</a:t>
            </a:r>
          </a:p>
        </p:txBody>
      </p:sp>
    </p:spTree>
    <p:extLst>
      <p:ext uri="{BB962C8B-B14F-4D97-AF65-F5344CB8AC3E}">
        <p14:creationId xmlns:p14="http://schemas.microsoft.com/office/powerpoint/2010/main" val="127916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在负责老师填写完成后，审核信息。在教务处审核前，都可以随意修改。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2AA8B8-23FC-4994-98CA-EEFEA7603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179" y="1505526"/>
            <a:ext cx="7883158" cy="51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31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在教务处审核后，等待负责老师录入总结和获奖结果。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24B18E6-2567-4A0C-B6E7-EBC628D8D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157" y="1818298"/>
            <a:ext cx="9471692" cy="4033341"/>
          </a:xfrm>
          <a:custGeom>
            <a:avLst/>
            <a:gdLst>
              <a:gd name="connsiteX0" fmla="*/ 0 w 10736424"/>
              <a:gd name="connsiteY0" fmla="*/ 0 h 5374433"/>
              <a:gd name="connsiteX1" fmla="*/ 10736424 w 10736424"/>
              <a:gd name="connsiteY1" fmla="*/ 0 h 5374433"/>
              <a:gd name="connsiteX2" fmla="*/ 10736424 w 10736424"/>
              <a:gd name="connsiteY2" fmla="*/ 5374433 h 5374433"/>
              <a:gd name="connsiteX3" fmla="*/ 0 w 10736424"/>
              <a:gd name="connsiteY3" fmla="*/ 5374433 h 537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6424" h="5374433">
                <a:moveTo>
                  <a:pt x="0" y="0"/>
                </a:moveTo>
                <a:lnTo>
                  <a:pt x="10736424" y="0"/>
                </a:lnTo>
                <a:lnTo>
                  <a:pt x="10736424" y="5374433"/>
                </a:lnTo>
                <a:lnTo>
                  <a:pt x="0" y="53744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8891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形用户界面, 应用程序&#10;&#10;描述已自动生成">
            <a:extLst>
              <a:ext uri="{FF2B5EF4-FFF2-40B4-BE49-F238E27FC236}">
                <a16:creationId xmlns:a16="http://schemas.microsoft.com/office/drawing/2014/main" id="{636DD2BF-59EC-4CA2-8C35-C983A0EB9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2570"/>
          <a:stretch>
            <a:fillRect/>
          </a:stretch>
        </p:blipFill>
        <p:spPr>
          <a:xfrm>
            <a:off x="2742751" y="1516083"/>
            <a:ext cx="9298457" cy="12839764"/>
          </a:xfrm>
          <a:custGeom>
            <a:avLst/>
            <a:gdLst>
              <a:gd name="connsiteX0" fmla="*/ 0 w 10717173"/>
              <a:gd name="connsiteY0" fmla="*/ 0 h 14798797"/>
              <a:gd name="connsiteX1" fmla="*/ 10717173 w 10717173"/>
              <a:gd name="connsiteY1" fmla="*/ 0 h 14798797"/>
              <a:gd name="connsiteX2" fmla="*/ 10717173 w 10717173"/>
              <a:gd name="connsiteY2" fmla="*/ 14798797 h 14798797"/>
              <a:gd name="connsiteX3" fmla="*/ 0 w 10717173"/>
              <a:gd name="connsiteY3" fmla="*/ 14798797 h 147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3" h="14798797">
                <a:moveTo>
                  <a:pt x="0" y="0"/>
                </a:moveTo>
                <a:lnTo>
                  <a:pt x="10717173" y="0"/>
                </a:lnTo>
                <a:lnTo>
                  <a:pt x="10717173" y="14798797"/>
                </a:lnTo>
                <a:lnTo>
                  <a:pt x="0" y="14798797"/>
                </a:lnTo>
                <a:close/>
              </a:path>
            </a:pathLst>
          </a:cu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671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请确保此页面中，所有标有“</a:t>
            </a:r>
            <a:r>
              <a:rPr lang="en-US" altLang="zh-CN" dirty="0"/>
              <a:t>[</a:t>
            </a:r>
            <a:r>
              <a:rPr lang="zh-CN" altLang="en-US" dirty="0"/>
              <a:t>必填</a:t>
            </a:r>
            <a:r>
              <a:rPr lang="en-US" altLang="zh-CN" dirty="0"/>
              <a:t>]</a:t>
            </a:r>
            <a:r>
              <a:rPr lang="zh-CN" altLang="en-US" dirty="0"/>
              <a:t>”的内容都有上传正确的文档。</a:t>
            </a:r>
          </a:p>
        </p:txBody>
      </p:sp>
    </p:spTree>
    <p:extLst>
      <p:ext uri="{BB962C8B-B14F-4D97-AF65-F5344CB8AC3E}">
        <p14:creationId xmlns:p14="http://schemas.microsoft.com/office/powerpoint/2010/main" val="1193176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形用户界面, 应用程序&#10;&#10;描述已自动生成">
            <a:extLst>
              <a:ext uri="{FF2B5EF4-FFF2-40B4-BE49-F238E27FC236}">
                <a16:creationId xmlns:a16="http://schemas.microsoft.com/office/drawing/2014/main" id="{636DD2BF-59EC-4CA2-8C35-C983A0EB9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2570"/>
          <a:stretch>
            <a:fillRect/>
          </a:stretch>
        </p:blipFill>
        <p:spPr>
          <a:xfrm>
            <a:off x="2742751" y="-5597009"/>
            <a:ext cx="9298457" cy="12839764"/>
          </a:xfrm>
          <a:custGeom>
            <a:avLst/>
            <a:gdLst>
              <a:gd name="connsiteX0" fmla="*/ 0 w 10717173"/>
              <a:gd name="connsiteY0" fmla="*/ 0 h 14798797"/>
              <a:gd name="connsiteX1" fmla="*/ 10717173 w 10717173"/>
              <a:gd name="connsiteY1" fmla="*/ 0 h 14798797"/>
              <a:gd name="connsiteX2" fmla="*/ 10717173 w 10717173"/>
              <a:gd name="connsiteY2" fmla="*/ 14798797 h 14798797"/>
              <a:gd name="connsiteX3" fmla="*/ 0 w 10717173"/>
              <a:gd name="connsiteY3" fmla="*/ 14798797 h 147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3" h="14798797">
                <a:moveTo>
                  <a:pt x="0" y="0"/>
                </a:moveTo>
                <a:lnTo>
                  <a:pt x="10717173" y="0"/>
                </a:lnTo>
                <a:lnTo>
                  <a:pt x="10717173" y="14798797"/>
                </a:lnTo>
                <a:lnTo>
                  <a:pt x="0" y="14798797"/>
                </a:lnTo>
                <a:close/>
              </a:path>
            </a:pathLst>
          </a:cu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E66A3258-257C-4618-B137-1B96AFC06414}"/>
              </a:ext>
            </a:extLst>
          </p:cNvPr>
          <p:cNvSpPr/>
          <p:nvPr/>
        </p:nvSpPr>
        <p:spPr>
          <a:xfrm>
            <a:off x="-359465" y="6410693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7E0E091-75EF-4239-B528-0D02C1458050}"/>
              </a:ext>
            </a:extLst>
          </p:cNvPr>
          <p:cNvSpPr/>
          <p:nvPr/>
        </p:nvSpPr>
        <p:spPr>
          <a:xfrm>
            <a:off x="-226503" y="-113234"/>
            <a:ext cx="12692543" cy="1525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2C9FAB-3D58-4CF8-A8E0-3A8722252DB8}"/>
              </a:ext>
            </a:extLst>
          </p:cNvPr>
          <p:cNvGrpSpPr/>
          <p:nvPr/>
        </p:nvGrpSpPr>
        <p:grpSpPr>
          <a:xfrm>
            <a:off x="20" y="-6968670"/>
            <a:ext cx="12191980" cy="6856718"/>
            <a:chOff x="20" y="1282"/>
            <a:chExt cx="12191980" cy="6856718"/>
          </a:xfrm>
        </p:grpSpPr>
        <p:pic>
          <p:nvPicPr>
            <p:cNvPr id="5" name="图片 4" descr="湖边有绿色的房子&#10;&#10;描述已自动生成">
              <a:extLst>
                <a:ext uri="{FF2B5EF4-FFF2-40B4-BE49-F238E27FC236}">
                  <a16:creationId xmlns:a16="http://schemas.microsoft.com/office/drawing/2014/main" id="{6A175612-1BB4-49BE-AF3E-F3D17DF95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11993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1870B59-EEDF-43D5-A9B0-73C7694039BD}"/>
                </a:ext>
              </a:extLst>
            </p:cNvPr>
            <p:cNvSpPr/>
            <p:nvPr/>
          </p:nvSpPr>
          <p:spPr>
            <a:xfrm>
              <a:off x="2293775" y="1250301"/>
              <a:ext cx="7604449" cy="435739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D670A41-BED4-46E0-B5CF-C5C45FA1E201}"/>
              </a:ext>
            </a:extLst>
          </p:cNvPr>
          <p:cNvSpPr txBox="1"/>
          <p:nvPr/>
        </p:nvSpPr>
        <p:spPr>
          <a:xfrm>
            <a:off x="229592" y="299258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 </a:t>
            </a:r>
            <a:r>
              <a:rPr lang="zh-CN" altLang="en-US" sz="2800" dirty="0"/>
              <a:t>校级学业竞赛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3F32CC-77D6-476F-8C0A-0D951C1AACF0}"/>
              </a:ext>
            </a:extLst>
          </p:cNvPr>
          <p:cNvSpPr txBox="1"/>
          <p:nvPr/>
        </p:nvSpPr>
        <p:spPr>
          <a:xfrm>
            <a:off x="243057" y="9816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操作流程：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6FA8C6-6BA4-434E-9607-742224D016B3}"/>
              </a:ext>
            </a:extLst>
          </p:cNvPr>
          <p:cNvSpPr/>
          <p:nvPr/>
        </p:nvSpPr>
        <p:spPr>
          <a:xfrm>
            <a:off x="243057" y="1510176"/>
            <a:ext cx="2304662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负责老师新建竞赛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6D2426-BB11-4F54-ABF9-665EA1264674}"/>
              </a:ext>
            </a:extLst>
          </p:cNvPr>
          <p:cNvSpPr/>
          <p:nvPr/>
        </p:nvSpPr>
        <p:spPr>
          <a:xfrm>
            <a:off x="243057" y="2192579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负责老师填写信息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78C9A2-A1A0-4CB5-BD69-E4B2BB53915F}"/>
              </a:ext>
            </a:extLst>
          </p:cNvPr>
          <p:cNvSpPr/>
          <p:nvPr/>
        </p:nvSpPr>
        <p:spPr>
          <a:xfrm>
            <a:off x="243057" y="2874982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教务处审核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AE425-6290-4089-BE67-FDFB4B9C1516}"/>
              </a:ext>
            </a:extLst>
          </p:cNvPr>
          <p:cNvSpPr/>
          <p:nvPr/>
        </p:nvSpPr>
        <p:spPr>
          <a:xfrm>
            <a:off x="243057" y="3557385"/>
            <a:ext cx="2304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负责老师录入总结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CB506A-48DF-4AD1-B6E6-5C3C4B899DAF}"/>
              </a:ext>
            </a:extLst>
          </p:cNvPr>
          <p:cNvSpPr/>
          <p:nvPr/>
        </p:nvSpPr>
        <p:spPr>
          <a:xfrm>
            <a:off x="229592" y="4239788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负责老师录入结果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289406-852C-4DA3-A757-5B140A45CDD2}"/>
              </a:ext>
            </a:extLst>
          </p:cNvPr>
          <p:cNvSpPr/>
          <p:nvPr/>
        </p:nvSpPr>
        <p:spPr>
          <a:xfrm>
            <a:off x="243057" y="4922191"/>
            <a:ext cx="23046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学院管理员确认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36CCDBB-6168-42C0-9AFF-CDC0AF2F7730}"/>
              </a:ext>
            </a:extLst>
          </p:cNvPr>
          <p:cNvSpPr txBox="1"/>
          <p:nvPr/>
        </p:nvSpPr>
        <p:spPr>
          <a:xfrm>
            <a:off x="2629157" y="97933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此处上传文件为自动保存，无需另行保存。</a:t>
            </a:r>
          </a:p>
        </p:txBody>
      </p:sp>
    </p:spTree>
    <p:extLst>
      <p:ext uri="{BB962C8B-B14F-4D97-AF65-F5344CB8AC3E}">
        <p14:creationId xmlns:p14="http://schemas.microsoft.com/office/powerpoint/2010/main" val="1059692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508</Words>
  <Application>Microsoft Office PowerPoint</Application>
  <PresentationFormat>宽屏</PresentationFormat>
  <Paragraphs>102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Huangxi</dc:creator>
  <cp:lastModifiedBy>Huangxi</cp:lastModifiedBy>
  <cp:revision>28</cp:revision>
  <dcterms:created xsi:type="dcterms:W3CDTF">2021-09-15T02:34:22Z</dcterms:created>
  <dcterms:modified xsi:type="dcterms:W3CDTF">2021-10-05T01:19:42Z</dcterms:modified>
</cp:coreProperties>
</file>